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176502" y="999067"/>
            <a:ext cx="4428066" cy="668866"/>
          </a:xfrm>
        </p:spPr>
        <p:txBody>
          <a:bodyPr/>
          <a:lstStyle/>
          <a:p>
            <a:pPr algn="ctr"/>
            <a:r>
              <a:rPr lang="pt-BR" sz="2400" dirty="0"/>
              <a:t>UNIÃO NORDESTE DE ANGOLA</a:t>
            </a:r>
            <a:br>
              <a:rPr lang="pt-BR" sz="2400" dirty="0"/>
            </a:br>
            <a:r>
              <a:rPr lang="pt-BR" sz="1800" dirty="0"/>
              <a:t>DEPARTAMENTO DO MINISTÉRIO PESSOAL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002935" y="1742634"/>
            <a:ext cx="4809066" cy="394167"/>
          </a:xfrm>
        </p:spPr>
        <p:txBody>
          <a:bodyPr>
            <a:normAutofit/>
          </a:bodyPr>
          <a:lstStyle/>
          <a:p>
            <a:pPr algn="ctr"/>
            <a:r>
              <a:rPr lang="pt-PT" dirty="0"/>
              <a:t>SERMONÁRIO MISSÃO E SERVIÇO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3860725" y="2580834"/>
            <a:ext cx="30596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dirty="0"/>
              <a:t>Chamado para Testemunhar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3024867"/>
            <a:ext cx="7746999" cy="354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480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492656"/>
            <a:ext cx="8596668" cy="938211"/>
          </a:xfrm>
        </p:spPr>
        <p:txBody>
          <a:bodyPr>
            <a:normAutofit fontScale="90000"/>
          </a:bodyPr>
          <a:lstStyle/>
          <a:p>
            <a:r>
              <a:rPr lang="pt-PT" dirty="0" smtClean="0"/>
              <a:t>06. Chamado </a:t>
            </a:r>
            <a:r>
              <a:rPr lang="pt-PT" dirty="0"/>
              <a:t>para </a:t>
            </a:r>
            <a:r>
              <a:rPr lang="pt-PT" dirty="0" smtClean="0"/>
              <a:t>Testemunhar</a:t>
            </a:r>
            <a:br>
              <a:rPr lang="pt-PT" dirty="0" smtClean="0"/>
            </a:br>
            <a:r>
              <a:rPr lang="pt-PT" sz="2200" b="1" dirty="0"/>
              <a:t>Juízes 6:11-16</a:t>
            </a:r>
            <a:r>
              <a:rPr lang="pt-BR" b="1" dirty="0"/>
              <a:t/>
            </a:r>
            <a:br>
              <a:rPr lang="pt-BR" b="1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1542522"/>
            <a:ext cx="8596668" cy="4832878"/>
          </a:xfrm>
        </p:spPr>
        <p:txBody>
          <a:bodyPr>
            <a:normAutofit fontScale="92500" lnSpcReduction="20000"/>
          </a:bodyPr>
          <a:lstStyle/>
          <a:p>
            <a:pPr lvl="0" algn="just"/>
            <a:r>
              <a:rPr lang="pt-PT" sz="1700" dirty="0"/>
              <a:t>O mundo atual está enfermo – está na </a:t>
            </a:r>
            <a:r>
              <a:rPr lang="pt-PT" sz="1700" dirty="0" smtClean="0"/>
              <a:t>UTI.</a:t>
            </a:r>
            <a:endParaRPr lang="pt-BR" sz="1700" dirty="0"/>
          </a:p>
          <a:p>
            <a:pPr marL="449263" lvl="0" indent="0" algn="just">
              <a:buNone/>
            </a:pPr>
            <a:r>
              <a:rPr lang="pt-PT" sz="1700" dirty="0" smtClean="0"/>
              <a:t>a. Doenças </a:t>
            </a:r>
            <a:r>
              <a:rPr lang="pt-PT" sz="1700" dirty="0"/>
              <a:t>– Fome – Miséria – Desespero.</a:t>
            </a:r>
            <a:endParaRPr lang="pt-BR" sz="1700" dirty="0"/>
          </a:p>
          <a:p>
            <a:pPr lvl="0" algn="just"/>
            <a:r>
              <a:rPr lang="pt-PT" sz="1700" dirty="0"/>
              <a:t>O mundo precisa saber quem é </a:t>
            </a:r>
            <a:r>
              <a:rPr lang="pt-PT" sz="1700" dirty="0" smtClean="0"/>
              <a:t>Jesus.</a:t>
            </a:r>
            <a:endParaRPr lang="pt-BR" sz="1700" dirty="0"/>
          </a:p>
          <a:p>
            <a:pPr marL="449263" lvl="0" indent="0" algn="just">
              <a:buNone/>
            </a:pPr>
            <a:r>
              <a:rPr lang="pt-PT" sz="1700" dirty="0" smtClean="0"/>
              <a:t>a. Nós </a:t>
            </a:r>
            <a:r>
              <a:rPr lang="pt-PT" sz="1700" dirty="0"/>
              <a:t>temos a saída: A Esperança é </a:t>
            </a:r>
            <a:r>
              <a:rPr lang="pt-PT" sz="1700" dirty="0" smtClean="0"/>
              <a:t>Jesus!</a:t>
            </a:r>
            <a:endParaRPr lang="pt-BR" sz="1700" dirty="0"/>
          </a:p>
          <a:p>
            <a:pPr marL="449263" lvl="0" indent="0" algn="just">
              <a:buNone/>
            </a:pPr>
            <a:r>
              <a:rPr lang="pt-PT" sz="1700" dirty="0" smtClean="0"/>
              <a:t>b. Até </a:t>
            </a:r>
            <a:r>
              <a:rPr lang="pt-PT" sz="1700" dirty="0"/>
              <a:t>quando iremos ficar </a:t>
            </a:r>
            <a:r>
              <a:rPr lang="pt-PT" sz="1700" dirty="0" smtClean="0"/>
              <a:t>calados?</a:t>
            </a:r>
            <a:endParaRPr lang="pt-BR" sz="1700" dirty="0"/>
          </a:p>
          <a:p>
            <a:pPr marL="449263" lvl="0" indent="0" algn="just">
              <a:buNone/>
            </a:pPr>
            <a:r>
              <a:rPr lang="pt-PT" sz="1700" dirty="0" smtClean="0"/>
              <a:t>c. Testemunhar </a:t>
            </a:r>
            <a:r>
              <a:rPr lang="pt-PT" sz="1700" dirty="0"/>
              <a:t>de Cristo é falar, partilhar a fé, mostrar aos descrentes que a única esperança é Jesus, e Sua segunda vinda</a:t>
            </a:r>
            <a:r>
              <a:rPr lang="pt-PT" sz="1700" dirty="0" smtClean="0"/>
              <a:t>.</a:t>
            </a:r>
          </a:p>
          <a:p>
            <a:pPr marL="449263" lvl="0" indent="0" algn="just">
              <a:buNone/>
            </a:pPr>
            <a:endParaRPr lang="pt-BR" sz="1700" dirty="0"/>
          </a:p>
          <a:p>
            <a:pPr lvl="0" algn="just"/>
            <a:r>
              <a:rPr lang="pt-PT" sz="1700" b="1" dirty="0"/>
              <a:t>UMA TESTEMUNHA </a:t>
            </a:r>
            <a:r>
              <a:rPr lang="pt-PT" sz="1700" b="1" dirty="0" smtClean="0"/>
              <a:t>MODELO</a:t>
            </a:r>
            <a:endParaRPr lang="pt-BR" sz="1700" b="1" dirty="0"/>
          </a:p>
          <a:p>
            <a:pPr marL="0" lvl="0" indent="0" algn="just">
              <a:buNone/>
            </a:pPr>
            <a:r>
              <a:rPr lang="pt-PT" sz="1700" dirty="0" smtClean="0"/>
              <a:t>No </a:t>
            </a:r>
            <a:r>
              <a:rPr lang="pt-PT" sz="1700" dirty="0"/>
              <a:t>passado, Deus chamou alguém para testemunhar. Seria um mensageiro para levar liberdade a um povo </a:t>
            </a:r>
            <a:r>
              <a:rPr lang="pt-PT" sz="1700" dirty="0" smtClean="0"/>
              <a:t>oprimido.</a:t>
            </a:r>
            <a:endParaRPr lang="pt-BR" sz="1700" dirty="0"/>
          </a:p>
          <a:p>
            <a:pPr marL="0" lvl="0" indent="0" algn="just">
              <a:buNone/>
            </a:pPr>
            <a:r>
              <a:rPr lang="pt-PT" sz="1700" dirty="0" smtClean="0"/>
              <a:t>Quem </a:t>
            </a:r>
            <a:r>
              <a:rPr lang="pt-PT" sz="1700" dirty="0"/>
              <a:t>Deus </a:t>
            </a:r>
            <a:r>
              <a:rPr lang="pt-PT" sz="1700" dirty="0" smtClean="0"/>
              <a:t>escolheu?</a:t>
            </a:r>
            <a:endParaRPr lang="pt-BR" sz="1700" dirty="0"/>
          </a:p>
          <a:p>
            <a:pPr marL="0" lvl="0" indent="0" algn="just">
              <a:buNone/>
            </a:pPr>
            <a:r>
              <a:rPr lang="pt-PT" sz="1700" dirty="0" smtClean="0"/>
              <a:t>Eis </a:t>
            </a:r>
            <a:r>
              <a:rPr lang="pt-PT" sz="1700" dirty="0"/>
              <a:t>o escolhido: Gideão – Juízes </a:t>
            </a:r>
            <a:r>
              <a:rPr lang="pt-PT" sz="1700" dirty="0" smtClean="0"/>
              <a:t>6:11-16.</a:t>
            </a:r>
            <a:endParaRPr lang="pt-BR" sz="1700" dirty="0"/>
          </a:p>
          <a:p>
            <a:pPr marL="0" lvl="0" indent="0" algn="just">
              <a:buNone/>
            </a:pPr>
            <a:r>
              <a:rPr lang="pt-PT" sz="1700" dirty="0" smtClean="0"/>
              <a:t>Qualidades </a:t>
            </a:r>
            <a:r>
              <a:rPr lang="pt-PT" sz="1700" dirty="0"/>
              <a:t>da testemunha: ocupado, pequeno, humilde, valente e </a:t>
            </a:r>
            <a:r>
              <a:rPr lang="pt-PT" sz="1700" dirty="0" smtClean="0"/>
              <a:t>destemido.</a:t>
            </a:r>
            <a:endParaRPr lang="pt-BR" sz="1700" dirty="0"/>
          </a:p>
          <a:p>
            <a:pPr marL="0" lvl="0" indent="0" algn="just">
              <a:buNone/>
            </a:pPr>
            <a:r>
              <a:rPr lang="pt-PT" sz="1700" dirty="0" smtClean="0"/>
              <a:t>É </a:t>
            </a:r>
            <a:r>
              <a:rPr lang="pt-PT" sz="1700" dirty="0"/>
              <a:t>esse o tipo de pessoa que Deus necessita para ser Seu porta-voz.</a:t>
            </a:r>
            <a:endParaRPr lang="pt-BR" sz="17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20998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35000" y="1085321"/>
            <a:ext cx="8596668" cy="4858278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r>
              <a:rPr lang="pt-PT" dirty="0"/>
              <a:t>Homens e mulheres que estejam dispostos a renunciar à comodidade e que tenham coragem para falar a palavra certa, na hora </a:t>
            </a:r>
            <a:r>
              <a:rPr lang="pt-PT" dirty="0" smtClean="0"/>
              <a:t>certa.</a:t>
            </a:r>
            <a:endParaRPr lang="pt-BR" dirty="0"/>
          </a:p>
          <a:p>
            <a:pPr marL="0" lvl="1" indent="0">
              <a:buNone/>
            </a:pPr>
            <a:r>
              <a:rPr lang="pt-PT" dirty="0" smtClean="0"/>
              <a:t>Houve </a:t>
            </a:r>
            <a:r>
              <a:rPr lang="pt-PT" dirty="0"/>
              <a:t>uma seleção – Juízes 7:4 – De 32 mil no início, restaram só 300; os aprovados foram encarregados da grande </a:t>
            </a:r>
            <a:r>
              <a:rPr lang="pt-PT" dirty="0" smtClean="0"/>
              <a:t>tarefa.</a:t>
            </a:r>
            <a:endParaRPr lang="pt-BR" dirty="0"/>
          </a:p>
          <a:p>
            <a:pPr marL="449263" lvl="1" indent="0">
              <a:buNone/>
            </a:pPr>
            <a:r>
              <a:rPr lang="pt-PT" dirty="0" smtClean="0"/>
              <a:t>a. Procuramos </a:t>
            </a:r>
            <a:r>
              <a:rPr lang="pt-PT" dirty="0"/>
              <a:t>no exército do grande Capitão: leigos e pastores semelhantes aos de </a:t>
            </a:r>
            <a:r>
              <a:rPr lang="pt-PT" dirty="0" smtClean="0"/>
              <a:t>Gideão.</a:t>
            </a:r>
            <a:endParaRPr lang="pt-BR" dirty="0"/>
          </a:p>
          <a:p>
            <a:pPr marL="449263" lvl="1" indent="0">
              <a:buNone/>
            </a:pPr>
            <a:r>
              <a:rPr lang="pt-PT" dirty="0" smtClean="0"/>
              <a:t>b. Um </a:t>
            </a:r>
            <a:r>
              <a:rPr lang="pt-PT" dirty="0"/>
              <a:t>exército de jovens, homens e mulheres que queiram testemunhar da fé, fazendo tremular a bandeira da verdade perante o mundo, sem temer as consequências</a:t>
            </a:r>
            <a:r>
              <a:rPr lang="pt-PT" dirty="0" smtClean="0"/>
              <a:t>!</a:t>
            </a:r>
          </a:p>
          <a:p>
            <a:pPr marL="449263" lvl="1" indent="0">
              <a:buNone/>
            </a:pPr>
            <a:endParaRPr lang="pt-BR" dirty="0"/>
          </a:p>
          <a:p>
            <a:pPr lvl="0"/>
            <a:r>
              <a:rPr lang="pt-PT" sz="1600" b="1" dirty="0"/>
              <a:t>ARMAS PARA A </a:t>
            </a:r>
            <a:r>
              <a:rPr lang="pt-PT" sz="1600" b="1" dirty="0" smtClean="0"/>
              <a:t>TAREFA</a:t>
            </a:r>
            <a:endParaRPr lang="pt-BR" sz="1600" b="1" dirty="0"/>
          </a:p>
          <a:p>
            <a:pPr marL="0" lvl="0" indent="0">
              <a:buNone/>
            </a:pPr>
            <a:r>
              <a:rPr lang="pt-PT" sz="1600" dirty="0" smtClean="0"/>
              <a:t>Eles </a:t>
            </a:r>
            <a:r>
              <a:rPr lang="pt-PT" sz="1600" dirty="0"/>
              <a:t>não saíram de mãos vazias, pois seria uma incoerência arregimentar uma igreja para o trabalho e deixá-los sair de mãos </a:t>
            </a:r>
            <a:r>
              <a:rPr lang="pt-PT" sz="1600" dirty="0" smtClean="0"/>
              <a:t>vazias.</a:t>
            </a:r>
            <a:endParaRPr lang="pt-BR" sz="1600" dirty="0"/>
          </a:p>
          <a:p>
            <a:pPr marL="541338" lvl="0" indent="0">
              <a:buNone/>
            </a:pPr>
            <a:r>
              <a:rPr lang="pt-PT" sz="1600" dirty="0" smtClean="0"/>
              <a:t>a. Suas </a:t>
            </a:r>
            <a:r>
              <a:rPr lang="pt-PT" sz="1600" dirty="0"/>
              <a:t>armas – Josué 7:16: cântaros, tochas e </a:t>
            </a:r>
            <a:r>
              <a:rPr lang="pt-PT" sz="1600" dirty="0" smtClean="0"/>
              <a:t>trombetas.</a:t>
            </a:r>
            <a:endParaRPr lang="pt-BR" sz="1600" dirty="0"/>
          </a:p>
          <a:p>
            <a:pPr marL="541338" lvl="0" indent="0">
              <a:buNone/>
            </a:pPr>
            <a:r>
              <a:rPr lang="pt-PT" sz="1600" dirty="0" smtClean="0"/>
              <a:t>b. Era </a:t>
            </a:r>
            <a:r>
              <a:rPr lang="pt-PT" sz="1600" dirty="0"/>
              <a:t>a maneira antiga de testemunhar (v. 20</a:t>
            </a:r>
            <a:r>
              <a:rPr lang="pt-PT" sz="1600" dirty="0" smtClean="0"/>
              <a:t>).</a:t>
            </a:r>
          </a:p>
          <a:p>
            <a:pPr marL="541338" lvl="0" indent="0">
              <a:buNone/>
            </a:pPr>
            <a:endParaRPr lang="pt-BR" sz="1600" dirty="0"/>
          </a:p>
          <a:p>
            <a:pPr marL="541338" indent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7912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5801" y="746656"/>
            <a:ext cx="8596668" cy="5459411"/>
          </a:xfrm>
        </p:spPr>
        <p:txBody>
          <a:bodyPr>
            <a:normAutofit/>
          </a:bodyPr>
          <a:lstStyle/>
          <a:p>
            <a:pPr marL="355600" lvl="1" algn="just"/>
            <a:r>
              <a:rPr lang="pt-PT" dirty="0"/>
              <a:t>Que representam, hoje, estes </a:t>
            </a:r>
            <a:r>
              <a:rPr lang="pt-PT" dirty="0" smtClean="0"/>
              <a:t>símbolos?</a:t>
            </a:r>
            <a:endParaRPr lang="pt-BR" dirty="0"/>
          </a:p>
          <a:p>
            <a:pPr marL="271463" lvl="1" indent="0" algn="just">
              <a:buNone/>
            </a:pPr>
            <a:r>
              <a:rPr lang="pt-PT" dirty="0" smtClean="0"/>
              <a:t>a. Vasos quebrados</a:t>
            </a:r>
            <a:endParaRPr lang="pt-BR" dirty="0"/>
          </a:p>
          <a:p>
            <a:pPr marL="541338" lvl="1" indent="0" algn="just">
              <a:buNone/>
            </a:pPr>
            <a:r>
              <a:rPr lang="pt-PT" dirty="0" smtClean="0"/>
              <a:t>1. Simbolizam </a:t>
            </a:r>
            <a:r>
              <a:rPr lang="pt-PT" dirty="0"/>
              <a:t>humildade diante de Deus. Ao serem quebrados, aqueles cântaros, representavam a incapacidade </a:t>
            </a:r>
            <a:r>
              <a:rPr lang="pt-PT" dirty="0" smtClean="0"/>
              <a:t>humana.</a:t>
            </a:r>
            <a:endParaRPr lang="pt-BR" dirty="0"/>
          </a:p>
          <a:p>
            <a:pPr marL="541338" lvl="1" indent="0" algn="just">
              <a:buNone/>
            </a:pPr>
            <a:r>
              <a:rPr lang="pt-PT" dirty="0" smtClean="0"/>
              <a:t>2. Aqueles </a:t>
            </a:r>
            <a:r>
              <a:rPr lang="pt-PT" dirty="0"/>
              <a:t>que desejam testemunhar, apenas confiando em sua própria capacidade e auto-suficiência, </a:t>
            </a:r>
            <a:r>
              <a:rPr lang="pt-PT" dirty="0" smtClean="0"/>
              <a:t>fracassarão.</a:t>
            </a:r>
            <a:endParaRPr lang="pt-BR" dirty="0"/>
          </a:p>
          <a:p>
            <a:pPr marL="541338" lvl="1" indent="0" algn="just">
              <a:buNone/>
            </a:pPr>
            <a:r>
              <a:rPr lang="pt-PT" dirty="0" smtClean="0"/>
              <a:t>3. É </a:t>
            </a:r>
            <a:r>
              <a:rPr lang="pt-PT" dirty="0"/>
              <a:t>necessário quebrar o cântaro da sabedoria própria, da confiança na capacidade própria, do orgulho e vaidade, da comodidade e </a:t>
            </a:r>
            <a:r>
              <a:rPr lang="pt-PT" dirty="0" smtClean="0"/>
              <a:t>preguiça.</a:t>
            </a:r>
            <a:endParaRPr lang="pt-BR" dirty="0"/>
          </a:p>
          <a:p>
            <a:pPr marL="541338" lvl="1" indent="0" algn="just">
              <a:buNone/>
            </a:pPr>
            <a:r>
              <a:rPr lang="pt-PT" dirty="0" smtClean="0"/>
              <a:t>4. Dois </a:t>
            </a:r>
            <a:r>
              <a:rPr lang="pt-PT" dirty="0"/>
              <a:t>requisitos básicos para sermos usados por Deus: humildade e espírito de servo</a:t>
            </a:r>
            <a:r>
              <a:rPr lang="pt-PT" dirty="0" smtClean="0"/>
              <a:t>.</a:t>
            </a:r>
            <a:endParaRPr lang="pt-BR" dirty="0"/>
          </a:p>
          <a:p>
            <a:pPr marL="541338" lvl="1" indent="0" algn="just">
              <a:buNone/>
            </a:pPr>
            <a:r>
              <a:rPr lang="pt-PT" dirty="0" smtClean="0"/>
              <a:t>5. “A </a:t>
            </a:r>
            <a:r>
              <a:rPr lang="pt-PT" dirty="0"/>
              <a:t>humildade é o segredo para um testemunho eficaz. Se houvesse mais humildade, entre o povo de Deus, haveria cem conversos onde hoje há apenas um</a:t>
            </a:r>
            <a:r>
              <a:rPr lang="pt-PT" dirty="0" smtClean="0"/>
              <a:t>.”</a:t>
            </a:r>
            <a:endParaRPr lang="pt-BR" dirty="0"/>
          </a:p>
          <a:p>
            <a:pPr marL="541338" lvl="1" indent="0" algn="just">
              <a:buNone/>
            </a:pPr>
            <a:r>
              <a:rPr lang="pt-PT" dirty="0" smtClean="0"/>
              <a:t>6. É </a:t>
            </a:r>
            <a:r>
              <a:rPr lang="pt-PT" dirty="0"/>
              <a:t>necessário nos colocar na mão do Oleiro para remover as arestas. Jeremias 18:6 (Experiência da cerâmica). Como o oleiro molda o barro, deixemos Deus moldar nossa </a:t>
            </a:r>
            <a:r>
              <a:rPr lang="pt-PT" dirty="0" smtClean="0"/>
              <a:t>vida.</a:t>
            </a:r>
            <a:endParaRPr lang="pt-BR" dirty="0"/>
          </a:p>
          <a:p>
            <a:pPr marL="541338" lvl="1" indent="0" algn="just">
              <a:buNone/>
            </a:pPr>
            <a:r>
              <a:rPr lang="pt-PT" dirty="0" smtClean="0"/>
              <a:t>7. Devemos </a:t>
            </a:r>
            <a:r>
              <a:rPr lang="pt-PT" dirty="0"/>
              <a:t>orar: “Senhor, faze de mim uma testemunha viva – um mensageiro da esperança!”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401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43468" y="628122"/>
            <a:ext cx="8596668" cy="5696478"/>
          </a:xfrm>
        </p:spPr>
        <p:txBody>
          <a:bodyPr>
            <a:normAutofit/>
          </a:bodyPr>
          <a:lstStyle/>
          <a:p>
            <a:pPr marL="355600" lvl="2" algn="just"/>
            <a:r>
              <a:rPr lang="pt-PT" sz="1600" dirty="0"/>
              <a:t>Tochas </a:t>
            </a:r>
            <a:r>
              <a:rPr lang="pt-PT" sz="1600" dirty="0" smtClean="0"/>
              <a:t>acesas</a:t>
            </a:r>
            <a:endParaRPr lang="pt-BR" sz="1600" dirty="0"/>
          </a:p>
          <a:p>
            <a:pPr marL="449263" lvl="2" indent="0" algn="just">
              <a:buNone/>
            </a:pPr>
            <a:r>
              <a:rPr lang="pt-PT" sz="1600" dirty="0" smtClean="0"/>
              <a:t>1. Simbolizam </a:t>
            </a:r>
            <a:r>
              <a:rPr lang="pt-PT" sz="1600" dirty="0"/>
              <a:t>nosso testemunho – vidas que iluminam. “Vós sois a luz do mundo</a:t>
            </a:r>
            <a:r>
              <a:rPr lang="pt-PT" sz="1600" dirty="0" smtClean="0"/>
              <a:t>!”</a:t>
            </a:r>
            <a:endParaRPr lang="pt-BR" sz="1600" dirty="0"/>
          </a:p>
          <a:p>
            <a:pPr marL="449263" lvl="2" indent="0" algn="just">
              <a:buNone/>
            </a:pPr>
            <a:r>
              <a:rPr lang="pt-PT" sz="1600" dirty="0" smtClean="0"/>
              <a:t>2. O </a:t>
            </a:r>
            <a:r>
              <a:rPr lang="pt-PT" sz="1600" dirty="0"/>
              <a:t>testemunho tem que ver muito com o caráter – nossos atos de- vem ser coerentes com nossas </a:t>
            </a:r>
            <a:r>
              <a:rPr lang="pt-PT" sz="1600" dirty="0" smtClean="0"/>
              <a:t>palavras.</a:t>
            </a:r>
            <a:endParaRPr lang="pt-BR" sz="1600" dirty="0"/>
          </a:p>
          <a:p>
            <a:pPr marL="449263" lvl="2" indent="0" algn="just">
              <a:buNone/>
            </a:pPr>
            <a:r>
              <a:rPr lang="pt-PT" sz="1600" dirty="0" smtClean="0"/>
              <a:t>3. Viver </a:t>
            </a:r>
            <a:r>
              <a:rPr lang="pt-PT" sz="1600" dirty="0"/>
              <a:t>o que se ensina – eis o segredo para o sucesso! “Não é somente pregando a verdade, ou distribuindo literatura, que devemos ser testemunhas de Deus. Lembremo-nos de que uma vida semelhante à de Cristo, é o mais poderoso argumento que pode ser apresentado em favor do cristianismo” (Ellen G. White, </a:t>
            </a:r>
            <a:r>
              <a:rPr lang="pt-PT" sz="1600" i="1" dirty="0"/>
              <a:t>Serviço Cristão</a:t>
            </a:r>
            <a:r>
              <a:rPr lang="pt-PT" sz="1600" dirty="0"/>
              <a:t>, p. 26</a:t>
            </a:r>
            <a:r>
              <a:rPr lang="pt-PT" sz="1600" dirty="0" smtClean="0"/>
              <a:t>).</a:t>
            </a:r>
            <a:endParaRPr lang="pt-BR" sz="1600" dirty="0"/>
          </a:p>
          <a:p>
            <a:pPr marL="449263" lvl="2" indent="0" algn="just">
              <a:buNone/>
            </a:pPr>
            <a:r>
              <a:rPr lang="pt-PT" sz="1600" dirty="0" smtClean="0"/>
              <a:t>4. Uma </a:t>
            </a:r>
            <a:r>
              <a:rPr lang="pt-PT" sz="1600" dirty="0"/>
              <a:t>vida quanto mais limpa, mais brilha e ilumina. Quanto mais santos formos, mais Deus poderá nos usar. Exemplo da lâmpada: quanto mais limpa, mais expande sua luz.</a:t>
            </a:r>
            <a:endParaRPr lang="pt-BR" sz="1600" dirty="0"/>
          </a:p>
          <a:p>
            <a:pPr marL="355600" lvl="2" algn="just"/>
            <a:r>
              <a:rPr lang="pt-PT" sz="1600" dirty="0" smtClean="0"/>
              <a:t>Trombetas</a:t>
            </a:r>
            <a:endParaRPr lang="pt-BR" sz="1600" dirty="0"/>
          </a:p>
          <a:p>
            <a:pPr marL="541338" lvl="2" indent="0" algn="just">
              <a:buNone/>
            </a:pPr>
            <a:r>
              <a:rPr lang="pt-PT" sz="1600" dirty="0" smtClean="0"/>
              <a:t>1. Simbolizam </a:t>
            </a:r>
            <a:r>
              <a:rPr lang="pt-PT" sz="1600" dirty="0"/>
              <a:t>nosso testemunho, nossa voz para contar o que somos, nossa experiência, nossa </a:t>
            </a:r>
            <a:r>
              <a:rPr lang="pt-PT" sz="1600" dirty="0" smtClean="0"/>
              <a:t>esperança.</a:t>
            </a:r>
            <a:endParaRPr lang="pt-BR" sz="1600" dirty="0"/>
          </a:p>
          <a:p>
            <a:pPr marL="541338" lvl="2" indent="0" algn="just">
              <a:buNone/>
            </a:pPr>
            <a:r>
              <a:rPr lang="pt-PT" sz="1600" dirty="0" smtClean="0"/>
              <a:t>2. Eis </a:t>
            </a:r>
            <a:r>
              <a:rPr lang="pt-PT" sz="1600" dirty="0"/>
              <a:t>o conselho: Isaías 58:1 – Levanta a tua </a:t>
            </a:r>
            <a:r>
              <a:rPr lang="pt-PT" sz="1600" dirty="0" smtClean="0"/>
              <a:t>voz.</a:t>
            </a:r>
            <a:endParaRPr lang="pt-BR" sz="1600" dirty="0"/>
          </a:p>
          <a:p>
            <a:pPr marL="541338" lvl="2" indent="0" algn="just">
              <a:buNone/>
            </a:pPr>
            <a:r>
              <a:rPr lang="pt-PT" sz="1600" dirty="0" smtClean="0"/>
              <a:t>3. Uma </a:t>
            </a:r>
            <a:r>
              <a:rPr lang="pt-PT" sz="1600" dirty="0"/>
              <a:t>testemunha muda – não serve para </a:t>
            </a:r>
            <a:r>
              <a:rPr lang="pt-PT" sz="1600" dirty="0" smtClean="0"/>
              <a:t>testemunhar.</a:t>
            </a:r>
            <a:endParaRPr lang="pt-BR" sz="1600" dirty="0"/>
          </a:p>
          <a:p>
            <a:pPr marL="541338" lvl="2" indent="0" algn="just">
              <a:buNone/>
            </a:pPr>
            <a:r>
              <a:rPr lang="pt-PT" sz="1600" dirty="0" smtClean="0"/>
              <a:t>4. Estamos </a:t>
            </a:r>
            <a:r>
              <a:rPr lang="pt-PT" sz="1600" dirty="0"/>
              <a:t>testemunhando? Levantamos bem alto a bandeira de nossa religião?</a:t>
            </a:r>
            <a:endParaRPr lang="pt-BR" sz="16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284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19667" y="924456"/>
            <a:ext cx="8596668" cy="54763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PT" sz="1600" i="1" dirty="0"/>
              <a:t>Ilustração: </a:t>
            </a:r>
            <a:r>
              <a:rPr lang="pt-PT" sz="1600" dirty="0"/>
              <a:t>A religião e a mala. Uma senhora adventista estava desanimada na fé, e havia algum tempo que não ia à igreja. Certo sábado, teve o desejo de ir à Escola Sabatina, mas como fazia pouco tempo que morava ali, não conhecia ninguém daquela igreja, nem mesmo o pastor, achou que deveria levar seu certificado de batismo, para provar que era adventista. Começou, então, a procurar seu certificado, mas como fazia muito tempo que não se preocupava com a religião, não conseguiu encontrá-lo. Durante a semana perguntou para seu filho pequeno:</a:t>
            </a:r>
            <a:endParaRPr lang="pt-BR" sz="1600" dirty="0"/>
          </a:p>
          <a:p>
            <a:pPr marL="0" lvl="0" indent="0" algn="just">
              <a:buNone/>
            </a:pPr>
            <a:r>
              <a:rPr lang="pt-PT" sz="1600" dirty="0" smtClean="0"/>
              <a:t>- Filho</a:t>
            </a:r>
            <a:r>
              <a:rPr lang="pt-PT" sz="1600" dirty="0"/>
              <a:t>, você não viu em algum lugar um certificado semelhante a um cartão? O menino não entendeu muito bem a que a mãe se referia. Então, ela disse:</a:t>
            </a:r>
            <a:endParaRPr lang="pt-BR" sz="1600" dirty="0"/>
          </a:p>
          <a:p>
            <a:pPr marL="0" lvl="0" indent="0" algn="just">
              <a:buNone/>
            </a:pPr>
            <a:r>
              <a:rPr lang="pt-PT" sz="1600" dirty="0" smtClean="0"/>
              <a:t>- É </a:t>
            </a:r>
            <a:r>
              <a:rPr lang="pt-PT" sz="1600" dirty="0"/>
              <a:t>algo da minha religião e preciso levá-lo comigo quando for à igreja.</a:t>
            </a:r>
            <a:endParaRPr lang="pt-BR" sz="1600" dirty="0"/>
          </a:p>
          <a:p>
            <a:pPr marL="0" lvl="0" indent="0" algn="just">
              <a:buNone/>
            </a:pPr>
            <a:r>
              <a:rPr lang="pt-PT" sz="1600" dirty="0" smtClean="0"/>
              <a:t>- O </a:t>
            </a:r>
            <a:r>
              <a:rPr lang="pt-PT" sz="1600" dirty="0"/>
              <a:t>menino apenas entendeu que era algo da religião; e, durante a se- mana, brincando no porão da casa, entre muitas coisas velhas, mexendo num velho baú, encontrou aquele cartão que a mãe tanto procurava. Pegou o certificado e saiu correndo pelo meio da casa gritando:</a:t>
            </a:r>
            <a:endParaRPr lang="pt-BR" sz="1600" dirty="0"/>
          </a:p>
          <a:p>
            <a:pPr marL="0" lvl="0" indent="0" algn="just">
              <a:buNone/>
            </a:pPr>
            <a:r>
              <a:rPr lang="pt-PT" sz="1600" dirty="0" smtClean="0"/>
              <a:t>- Mamãe</a:t>
            </a:r>
            <a:r>
              <a:rPr lang="pt-PT" sz="1600" dirty="0"/>
              <a:t>, mamãe, encontrei sua religião dentro da </a:t>
            </a:r>
            <a:r>
              <a:rPr lang="pt-PT" sz="1600" dirty="0" smtClean="0"/>
              <a:t>mala!</a:t>
            </a:r>
            <a:endParaRPr lang="pt-BR" sz="1600" dirty="0"/>
          </a:p>
          <a:p>
            <a:pPr marL="0" lvl="0" indent="0" algn="just">
              <a:buNone/>
            </a:pPr>
            <a:r>
              <a:rPr lang="pt-PT" sz="1600" dirty="0" smtClean="0"/>
              <a:t>5. Como </a:t>
            </a:r>
            <a:r>
              <a:rPr lang="pt-PT" sz="1600" dirty="0"/>
              <a:t>está sua religião? Está escondida dentro de uma </a:t>
            </a:r>
            <a:r>
              <a:rPr lang="pt-PT" sz="1600" dirty="0" smtClean="0"/>
              <a:t>mala?</a:t>
            </a:r>
            <a:endParaRPr lang="pt-BR" sz="1600" dirty="0"/>
          </a:p>
          <a:p>
            <a:pPr marL="0" lvl="0" indent="0" algn="just">
              <a:buNone/>
            </a:pPr>
            <a:r>
              <a:rPr lang="pt-PT" sz="1600" dirty="0" smtClean="0"/>
              <a:t>6. O </a:t>
            </a:r>
            <a:r>
              <a:rPr lang="pt-PT" sz="1600" dirty="0"/>
              <a:t>conselho bíblico é: “Levante sua voz, testemunhando como trom- beta, dando um sonido certo à mensagem”.</a:t>
            </a:r>
            <a:endParaRPr lang="pt-BR" sz="16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24501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1143000"/>
            <a:ext cx="8596668" cy="643467"/>
          </a:xfrm>
        </p:spPr>
        <p:txBody>
          <a:bodyPr>
            <a:normAutofit fontScale="90000"/>
          </a:bodyPr>
          <a:lstStyle/>
          <a:p>
            <a:r>
              <a:rPr lang="pt-PT" b="1" dirty="0"/>
              <a:t>CONCLUSÃO</a:t>
            </a:r>
            <a:r>
              <a:rPr lang="pt-BR" b="1" dirty="0"/>
              <a:t/>
            </a:r>
            <a:br>
              <a:rPr lang="pt-BR" b="1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dirty="0"/>
              <a:t>Como testemunhar? Como ser uma testemunha </a:t>
            </a:r>
            <a:r>
              <a:rPr lang="pt-PT" dirty="0" smtClean="0"/>
              <a:t>viva?</a:t>
            </a:r>
            <a:endParaRPr lang="pt-BR" dirty="0"/>
          </a:p>
          <a:p>
            <a:pPr marL="449263" lvl="0" indent="0">
              <a:buNone/>
            </a:pPr>
            <a:r>
              <a:rPr lang="pt-PT" dirty="0" smtClean="0"/>
              <a:t>a. Quebrar </a:t>
            </a:r>
            <a:r>
              <a:rPr lang="pt-PT" dirty="0"/>
              <a:t>o cântaro – </a:t>
            </a:r>
            <a:r>
              <a:rPr lang="pt-PT" dirty="0" smtClean="0"/>
              <a:t>Humildade.</a:t>
            </a:r>
            <a:endParaRPr lang="pt-BR" dirty="0"/>
          </a:p>
          <a:p>
            <a:pPr marL="449263" lvl="0" indent="0">
              <a:buNone/>
            </a:pPr>
            <a:r>
              <a:rPr lang="pt-PT" dirty="0" smtClean="0"/>
              <a:t>b. Tocha </a:t>
            </a:r>
            <a:r>
              <a:rPr lang="pt-PT" dirty="0"/>
              <a:t>acesa – Vidas como a </a:t>
            </a:r>
            <a:r>
              <a:rPr lang="pt-PT" dirty="0" smtClean="0"/>
              <a:t>luz.</a:t>
            </a:r>
            <a:endParaRPr lang="pt-BR" dirty="0"/>
          </a:p>
          <a:p>
            <a:pPr marL="449263" lvl="0" indent="0">
              <a:buNone/>
            </a:pPr>
            <a:r>
              <a:rPr lang="pt-PT" dirty="0" smtClean="0"/>
              <a:t>c. Tocar </a:t>
            </a:r>
            <a:r>
              <a:rPr lang="pt-PT" dirty="0"/>
              <a:t>a trombeta – Erguer a voz.</a:t>
            </a:r>
            <a:endParaRPr lang="pt-BR" dirty="0"/>
          </a:p>
          <a:p>
            <a:pPr lvl="0"/>
            <a:r>
              <a:rPr lang="pt-PT" dirty="0"/>
              <a:t>Diante desse desafio, qual é a sua </a:t>
            </a:r>
            <a:r>
              <a:rPr lang="pt-PT" dirty="0" smtClean="0"/>
              <a:t>resposta?</a:t>
            </a:r>
            <a:endParaRPr lang="pt-BR" dirty="0"/>
          </a:p>
          <a:p>
            <a:pPr marL="449263" lvl="0" indent="0">
              <a:buNone/>
            </a:pPr>
            <a:r>
              <a:rPr lang="pt-PT" dirty="0" smtClean="0"/>
              <a:t>a. Fugir </a:t>
            </a:r>
            <a:r>
              <a:rPr lang="pt-PT" dirty="0"/>
              <a:t>como </a:t>
            </a:r>
            <a:r>
              <a:rPr lang="pt-PT" dirty="0" smtClean="0"/>
              <a:t>Jonas?</a:t>
            </a:r>
            <a:endParaRPr lang="pt-BR" dirty="0"/>
          </a:p>
          <a:p>
            <a:pPr marL="449263" lvl="0" indent="0">
              <a:buNone/>
            </a:pPr>
            <a:r>
              <a:rPr lang="pt-PT" dirty="0" smtClean="0"/>
              <a:t>b. Omitir-se </a:t>
            </a:r>
            <a:r>
              <a:rPr lang="pt-PT" dirty="0"/>
              <a:t>em meio à </a:t>
            </a:r>
            <a:r>
              <a:rPr lang="pt-PT" dirty="0" smtClean="0"/>
              <a:t>multidão?</a:t>
            </a:r>
            <a:endParaRPr lang="pt-BR" dirty="0"/>
          </a:p>
          <a:p>
            <a:pPr marL="449263" lvl="0" indent="0">
              <a:buNone/>
            </a:pPr>
            <a:r>
              <a:rPr lang="pt-PT" dirty="0" smtClean="0"/>
              <a:t>c. Ou </a:t>
            </a:r>
            <a:r>
              <a:rPr lang="pt-PT" dirty="0"/>
              <a:t>dizer como Isaías: “Eis-me aqui!”?</a:t>
            </a:r>
            <a:endParaRPr lang="pt-BR" dirty="0"/>
          </a:p>
          <a:p>
            <a:pPr marL="449263" indent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2153794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2960</TotalTime>
  <Words>1034</Words>
  <Application>Microsoft Office PowerPoint</Application>
  <PresentationFormat>Widescreen</PresentationFormat>
  <Paragraphs>61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Facetado</vt:lpstr>
      <vt:lpstr>UNIÃO NORDESTE DE ANGOLA DEPARTAMENTO DO MINISTÉRIO PESSOAL</vt:lpstr>
      <vt:lpstr>06. Chamado para Testemunhar Juízes 6:11-16 </vt:lpstr>
      <vt:lpstr>Apresentação do PowerPoint</vt:lpstr>
      <vt:lpstr>Apresentação do PowerPoint</vt:lpstr>
      <vt:lpstr>Apresentação do PowerPoint</vt:lpstr>
      <vt:lpstr>Apresentação do PowerPoint</vt:lpstr>
      <vt:lpstr>CONCLUSÃO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UNIÃO NORDESTE DE ANGOLA DEPARTAMENTO DO MINISTÉRIO PESSOAL</dc:title>
  <dc:creator>Sec-Departamento</dc:creator>
  <cp:lastModifiedBy>Sec-Departamento</cp:lastModifiedBy>
  <cp:revision>15</cp:revision>
  <dcterms:created xsi:type="dcterms:W3CDTF">2021-04-27T14:09:58Z</dcterms:created>
  <dcterms:modified xsi:type="dcterms:W3CDTF">2021-05-03T14:27:45Z</dcterms:modified>
</cp:coreProperties>
</file>